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68"/>
  </p:notesMasterIdLst>
  <p:sldIdLst>
    <p:sldId id="256" r:id="rId2"/>
    <p:sldId id="257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12" r:id="rId15"/>
    <p:sldId id="326" r:id="rId16"/>
    <p:sldId id="327" r:id="rId17"/>
    <p:sldId id="328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313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14" r:id="rId64"/>
    <p:sldId id="308" r:id="rId65"/>
    <p:sldId id="309" r:id="rId66"/>
    <p:sldId id="310" r:id="rId6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39" d="100"/>
          <a:sy n="139" d="100"/>
        </p:scale>
        <p:origin x="128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m/jahqnjmk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pocanegocios.globo.com/Tecnologia/noticia/2019/06/epoca-negocios-toy-story-1-foi-marcante-como-1a-animacao-toda-produzida-em-computador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76818f0e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e76818f0e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e76818f0e4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00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76818f0e4_6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e76818f0e4_6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e76818f0e4_6_8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00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610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76818f0e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76818f0e4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76818f0e4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3850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76818f0e4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Bresenham no GeoGebra: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https://www.geogebra.org/m/jahqnjmk</a:t>
            </a:r>
            <a:r>
              <a:rPr lang="pt-BR"/>
              <a:t> </a:t>
            </a:r>
            <a:endParaRPr/>
          </a:p>
        </p:txBody>
      </p:sp>
      <p:sp>
        <p:nvSpPr>
          <p:cNvPr id="557" name="Google Shape;557;ge76818f0e4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043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76818f0e4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e76818f0e4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653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76818f0e4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e76818f0e4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077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76818f0e4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https://epocanegocios.globo.com/Tecnologia/noticia/2019/06/epoca-negocios-toy-story-1-foi-marcante-como-1a-animacao-toda-produzida-em-computador.html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e76818f0e4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86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Objeto 3D</a:t>
            </a:r>
            <a:endParaRPr/>
          </a:p>
        </p:txBody>
      </p:sp>
      <p:sp>
        <p:nvSpPr>
          <p:cNvPr id="311" name="Google Shape;31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389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76818f0e4_6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e76818f0e4_6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https://www.matrise.no/wp-content/uploads/2018/06/B355A41E-4528-4118-8C66-30EBA9A443C3.jpeg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plural camerae obscurae or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obscuras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Latin camera obscūra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</p:txBody>
      </p:sp>
      <p:sp>
        <p:nvSpPr>
          <p:cNvPr id="323" name="Google Shape;323;ge76818f0e4_6_7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57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76818f0e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e76818f0e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11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8ab1d25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98ab1d25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8999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98ab1d2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98ab1d2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https://docplayer.com.br/docs-images/106/171641750/images/5-0.jpg</a:t>
            </a:r>
            <a:endParaRPr/>
          </a:p>
        </p:txBody>
      </p:sp>
      <p:sp>
        <p:nvSpPr>
          <p:cNvPr id="356" name="Google Shape;356;ge98ab1d25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96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98ab1d25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e98ab1d25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75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8ab1d25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e98ab1d25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83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t3Cdq0q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x3dgraphics.com/examples/X3dForWebAuthors/Chapter13GeometryTrianglesQuadrilaterals/TriangleSetExampleIndex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Onde exatamente um ponto p=(x,y,z) vai aparecer na imagem?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Vamos chamar o ponto na imagem como q=(u,v)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a semelhança de triângulos:</a:t>
            </a:r>
            <a:endParaRPr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Assumindo a câmera ter um tamanho unitário (=1)</a:t>
            </a:r>
            <a:endParaRPr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Logo v/1 = y/z, assim o deslocamento vertical da imagem (v) é igual a y/z</a:t>
            </a:r>
            <a:endParaRPr sz="160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Da mesma forma na horizontal (u) a coordenada vale x/z</a:t>
            </a:r>
            <a:endParaRPr sz="1600"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675" y="1535373"/>
            <a:ext cx="7376701" cy="25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75" y="1535375"/>
            <a:ext cx="7470075" cy="26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Lateral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387" name="Google Shape;387;p43"/>
          <p:cNvSpPr/>
          <p:nvPr/>
        </p:nvSpPr>
        <p:spPr>
          <a:xfrm rot="-5400000">
            <a:off x="970625" y="2143052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8" name="Google Shape;388;p43"/>
          <p:cNvSpPr/>
          <p:nvPr/>
        </p:nvSpPr>
        <p:spPr>
          <a:xfrm>
            <a:off x="6915323" y="3280665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489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 p=(x,y,z) projetado em q=(u,v)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Deslocamento vertical da imagem (v) é igual a y/z</a:t>
            </a:r>
            <a:endParaRPr sz="1600"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Deslocamento horizontal (u) é igual a x/z</a:t>
            </a:r>
            <a:endParaRPr sz="1600"/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00" y="1069750"/>
            <a:ext cx="7376302" cy="38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3D</a:t>
            </a:r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902775" y="3151952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>
            <a:off x="6515723" y="3021465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/>
          </a:p>
        </p:txBody>
      </p:sp>
      <p:cxnSp>
        <p:nvCxnSpPr>
          <p:cNvPr id="400" name="Google Shape;400;p44"/>
          <p:cNvCxnSpPr/>
          <p:nvPr/>
        </p:nvCxnSpPr>
        <p:spPr>
          <a:xfrm rot="10800000" flipH="1">
            <a:off x="2405100" y="3428850"/>
            <a:ext cx="15000" cy="42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44"/>
          <p:cNvSpPr txBox="1"/>
          <p:nvPr/>
        </p:nvSpPr>
        <p:spPr>
          <a:xfrm>
            <a:off x="2327386" y="3792380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u</a:t>
            </a:r>
            <a:endParaRPr sz="1700" b="1"/>
          </a:p>
        </p:txBody>
      </p:sp>
      <p:cxnSp>
        <p:nvCxnSpPr>
          <p:cNvPr id="402" name="Google Shape;402;p44"/>
          <p:cNvCxnSpPr/>
          <p:nvPr/>
        </p:nvCxnSpPr>
        <p:spPr>
          <a:xfrm>
            <a:off x="2397575" y="3860275"/>
            <a:ext cx="286500" cy="16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44"/>
          <p:cNvSpPr txBox="1"/>
          <p:nvPr/>
        </p:nvSpPr>
        <p:spPr>
          <a:xfrm>
            <a:off x="2163127" y="342015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v</a:t>
            </a:r>
            <a:endParaRPr sz="1700" b="1"/>
          </a:p>
        </p:txBody>
      </p:sp>
      <p:sp>
        <p:nvSpPr>
          <p:cNvPr id="404" name="Google Shape;404;p44"/>
          <p:cNvSpPr txBox="1"/>
          <p:nvPr/>
        </p:nvSpPr>
        <p:spPr>
          <a:xfrm>
            <a:off x="5912702" y="144320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p</a:t>
            </a:r>
            <a:endParaRPr sz="1700" b="1"/>
          </a:p>
        </p:txBody>
      </p:sp>
      <p:sp>
        <p:nvSpPr>
          <p:cNvPr id="405" name="Google Shape;405;p44"/>
          <p:cNvSpPr/>
          <p:nvPr/>
        </p:nvSpPr>
        <p:spPr>
          <a:xfrm>
            <a:off x="5669760" y="1274185"/>
            <a:ext cx="128100" cy="12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2419385" y="4344410"/>
            <a:ext cx="128100" cy="12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4"/>
          <p:cNvSpPr txBox="1"/>
          <p:nvPr/>
        </p:nvSpPr>
        <p:spPr>
          <a:xfrm>
            <a:off x="1926302" y="427655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q</a:t>
            </a:r>
            <a:endParaRPr sz="1700" b="1"/>
          </a:p>
        </p:txBody>
      </p:sp>
      <p:cxnSp>
        <p:nvCxnSpPr>
          <p:cNvPr id="408" name="Google Shape;408;p44"/>
          <p:cNvCxnSpPr>
            <a:stCxn id="404" idx="1"/>
            <a:endCxn id="405" idx="4"/>
          </p:cNvCxnSpPr>
          <p:nvPr/>
        </p:nvCxnSpPr>
        <p:spPr>
          <a:xfrm rot="10800000">
            <a:off x="5733902" y="1394905"/>
            <a:ext cx="178800" cy="2715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9" name="Google Shape;409;p44"/>
          <p:cNvCxnSpPr/>
          <p:nvPr/>
        </p:nvCxnSpPr>
        <p:spPr>
          <a:xfrm rot="10800000" flipH="1">
            <a:off x="2171400" y="4403075"/>
            <a:ext cx="248700" cy="105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4623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1: DESENHANDO UM CUBO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40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5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Resultado Esperado</a:t>
            </a:r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body" idx="1"/>
          </p:nvPr>
        </p:nvSpPr>
        <p:spPr>
          <a:xfrm>
            <a:off x="5051525" y="1364675"/>
            <a:ext cx="3767400" cy="3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Coordenadas:</a:t>
            </a:r>
            <a:endParaRPr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A': (1/2, 1/4)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B': (1/3, 1/6)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C': (2/3, 1/6)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D': (   1, 1/4)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E': (1/2, 3/4)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F': (1/3, 1/2)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G': (2/3, 1/2)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H': (   1, 3/4)</a:t>
            </a:r>
            <a:endParaRPr/>
          </a:p>
        </p:txBody>
      </p:sp>
      <p:sp>
        <p:nvSpPr>
          <p:cNvPr id="417" name="Google Shape;41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418" name="Google Shape;418;p45" descr="Gráfico, Gráfico de linhas&#10;&#10;Descrição gerada automa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00" y="1496125"/>
            <a:ext cx="3881523" cy="31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72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Avançando o Desenho do Cubo</a:t>
            </a:r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14316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 uma linha poderia ser desenhada em um monitor raster preenchendo os respectivos pixels pelo algoritmo de Bresenham.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562" name="Google Shape;562;p60" descr="Gráfico, Gráfico de linhas&#10;&#10;Descrição gerada automa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826" y="838975"/>
            <a:ext cx="4890575" cy="392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0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Próximas Aulas: Materiais</a:t>
            </a:r>
            <a:endParaRPr dirty="0"/>
          </a:p>
        </p:txBody>
      </p:sp>
      <p:sp>
        <p:nvSpPr>
          <p:cNvPr id="592" name="Google Shape;59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593" name="Google Shape;59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95" y="798278"/>
            <a:ext cx="3690775" cy="237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7392" y="3310773"/>
            <a:ext cx="3045550" cy="225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1549" y="1150925"/>
            <a:ext cx="3572539" cy="315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67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Iluminação</a:t>
            </a:r>
            <a:endParaRPr/>
          </a:p>
        </p:txBody>
      </p:sp>
      <p:sp>
        <p:nvSpPr>
          <p:cNvPr id="601" name="Google Shape;601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02" name="Google Shape;60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230" y="775357"/>
            <a:ext cx="7063540" cy="440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0703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Próximas Aulas: Animações</a:t>
            </a:r>
            <a:endParaRPr dirty="0"/>
          </a:p>
        </p:txBody>
      </p:sp>
      <p:sp>
        <p:nvSpPr>
          <p:cNvPr id="608" name="Google Shape;608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09" name="Google Shape;6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02" y="782048"/>
            <a:ext cx="7978499" cy="450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59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37" y="2591200"/>
            <a:ext cx="5916923" cy="3076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body" idx="1"/>
          </p:nvPr>
        </p:nvSpPr>
        <p:spPr>
          <a:xfrm>
            <a:off x="287079" y="838985"/>
            <a:ext cx="8531701" cy="193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Objetos parecem menores conforme ficam mais distantes.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Por que isso acontece?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modelo simplificado de câmera "</a:t>
            </a:r>
            <a:r>
              <a:rPr lang="pt-BR" dirty="0" err="1"/>
              <a:t>pinhole</a:t>
            </a:r>
            <a:r>
              <a:rPr lang="pt-BR" dirty="0"/>
              <a:t>"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(câmeras reais mais complicadas)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317" name="Google Shape;317;p35"/>
          <p:cNvSpPr/>
          <p:nvPr/>
        </p:nvSpPr>
        <p:spPr>
          <a:xfrm>
            <a:off x="6470177" y="2734350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</a:t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2297981" y="3645250"/>
            <a:ext cx="100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Câmera</a:t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1269951" y="4949800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Imagem 2D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742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Câmara Estenopeica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213360" y="838985"/>
            <a:ext cx="8930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Camera Obscūra (latim) em geral um sala onde existe somente um orifício que permite a luz entrar e numa parede reversa a esse furo se encontra uma parede ou tela onde se pode ver a imagem do exterior de forma invertida.</a:t>
            </a:r>
            <a:endParaRPr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Uma propriedade interessante dessas câmeras é que as imagens geradas tem um foco em todos os planos da cena.</a:t>
            </a: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328" name="Google Shape;328;p36" descr="Camera Obscura and the World of Illusions - Matri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19" y="1901896"/>
            <a:ext cx="4021135" cy="2858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192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93E30-0A90-771C-36AD-15D56D2F6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/>
          <a:stretch/>
        </p:blipFill>
        <p:spPr bwMode="auto">
          <a:xfrm>
            <a:off x="4572000" y="326982"/>
            <a:ext cx="3336952" cy="211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946030-528B-5E60-4A10-0A5702CD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18" y="2857500"/>
            <a:ext cx="2493166" cy="24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AC4F0D6-F334-3C8E-A9E8-AEFFEA518CE3}"/>
              </a:ext>
            </a:extLst>
          </p:cNvPr>
          <p:cNvSpPr/>
          <p:nvPr/>
        </p:nvSpPr>
        <p:spPr>
          <a:xfrm>
            <a:off x="6447301" y="2366674"/>
            <a:ext cx="283464" cy="41128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6CCB8-4CE3-D46F-ADF4-A9C03838D24E}"/>
              </a:ext>
            </a:extLst>
          </p:cNvPr>
          <p:cNvSpPr txBox="1"/>
          <p:nvPr/>
        </p:nvSpPr>
        <p:spPr>
          <a:xfrm>
            <a:off x="2204650" y="5470478"/>
            <a:ext cx="6174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Imagem: http://</a:t>
            </a:r>
            <a:r>
              <a:rPr lang="pt-BR" sz="1000" dirty="0" err="1"/>
              <a:t>www.codinglabs.net</a:t>
            </a:r>
            <a:r>
              <a:rPr lang="pt-BR" sz="1000" dirty="0"/>
              <a:t>/</a:t>
            </a:r>
            <a:r>
              <a:rPr lang="pt-BR" sz="1000" dirty="0" err="1"/>
              <a:t>article_world_view_projection_matrix.aspx</a:t>
            </a:r>
            <a:endParaRPr lang="pt-BR" sz="1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8A530-A3D9-100C-7EBA-CA293C7C3AA6}"/>
              </a:ext>
            </a:extLst>
          </p:cNvPr>
          <p:cNvGrpSpPr/>
          <p:nvPr/>
        </p:nvGrpSpPr>
        <p:grpSpPr>
          <a:xfrm>
            <a:off x="560296" y="1873443"/>
            <a:ext cx="1624604" cy="1346200"/>
            <a:chOff x="560296" y="1873443"/>
            <a:chExt cx="1624604" cy="1346200"/>
          </a:xfrm>
        </p:grpSpPr>
        <p:pic>
          <p:nvPicPr>
  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  <p:cNvPicPr preferRelativeResize="0"/>
            <p:nvPr/>
          </p:nvPicPr>
          <p:blipFill rotWithShape="1">
            <a:blip r:embed="rId6">
              <a:alphaModFix/>
            </a:blip>
            <a:srcRect r="49331"/>
            <a:stretch/>
          </p:blipFill>
          <p:spPr>
            <a:xfrm>
              <a:off x="560296" y="1873443"/>
              <a:ext cx="888029" cy="1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>
              <a:extLst>
                <a:ext uri="{FF2B5EF4-FFF2-40B4-BE49-F238E27FC236}">
                  <a16:creationId xmlns:a16="http://schemas.microsoft.com/office/drawing/2014/main" id="{90BA149A-9309-9B66-F30B-AF9C12F82D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082"/>
            <a:stretch/>
          </p:blipFill>
          <p:spPr>
            <a:xfrm>
              <a:off x="1448325" y="1873443"/>
              <a:ext cx="736575" cy="1346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quem não conhecem uma câmera pinhole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CÂMERA fotográfica PINHOLE DE LATA (EXPERIÊNCIA de FÍSICA) - How to make pinhole camera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https://www.youtube.com/watch?v=Xt3Cdq0qOns</a:t>
            </a:r>
            <a:endParaRPr sz="1200"/>
          </a:p>
        </p:txBody>
      </p:sp>
      <p:sp>
        <p:nvSpPr>
          <p:cNvPr id="335" name="Google Shape;33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208" y="742450"/>
            <a:ext cx="7836159" cy="4076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036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 descr="page30image22263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2633" y="1811468"/>
            <a:ext cx="3273227" cy="390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Modelar e Desenhar um Cubo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Objetivo: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gerar a imagem de um cubo</a:t>
            </a:r>
            <a:endParaRPr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Perguntas: 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Modelagem: Como descrever um cubo?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Renderização: Como visualizar esse modelo?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177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O nó </a:t>
            </a:r>
            <a:r>
              <a:rPr lang="pt-BR" sz="1700" b="1" dirty="0" err="1"/>
              <a:t>TriangleSet</a:t>
            </a:r>
            <a:r>
              <a:rPr lang="pt-BR" sz="1700" dirty="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 dirty="0" err="1"/>
              <a:t>Coordinate</a:t>
            </a:r>
            <a:r>
              <a:rPr lang="pt-BR" sz="1700" dirty="0"/>
              <a:t>. Se o nó de coordenadas não contém um múltiplo de três valores de coordenadas, os vértices restantes devem ser ignorados.</a:t>
            </a:r>
            <a:endParaRPr sz="1700" dirty="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621" y="2857500"/>
            <a:ext cx="1857596" cy="15267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6662-9920-DE78-E819-D58F75B6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TriangleSet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3B7EC-EE05-590F-6334-8C842F65E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09D10-2587-BEA2-9B95-23C98A8F1489}"/>
              </a:ext>
            </a:extLst>
          </p:cNvPr>
          <p:cNvSpPr txBox="1"/>
          <p:nvPr/>
        </p:nvSpPr>
        <p:spPr>
          <a:xfrm>
            <a:off x="411005" y="709756"/>
            <a:ext cx="8129491" cy="46166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NavigationInfo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headlight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Viewpoint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orientation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0 -1 0 0.05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0.13 2.51 11.24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Material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emissiveColor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0 .1 0.6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-4  1  3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-2  2  1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-3  4  0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0  2  0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2  3  1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-2  3  1 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5  5 -2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4  3  1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6  4  2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05694-5A4B-7150-5B6D-899088A2DE56}"/>
              </a:ext>
            </a:extLst>
          </p:cNvPr>
          <p:cNvSpPr txBox="1"/>
          <p:nvPr/>
        </p:nvSpPr>
        <p:spPr>
          <a:xfrm>
            <a:off x="392716" y="5347367"/>
            <a:ext cx="82117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hlinkClick r:id="rId2"/>
              </a:rPr>
              <a:t>https://x3dgraphics.com/examples/X3dForWebAuthors/Chapter13GeometryTrianglesQuadrilaterals/TriangleSetExampleIndex.html</a:t>
            </a:r>
            <a:r>
              <a:rPr lang="pt-BR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A3174-9FF3-97EE-F05B-3EBE9D1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96" y="2392092"/>
            <a:ext cx="3919728" cy="26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5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lang="pt-BR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TAREFA: Desenhar triângulos (</a:t>
            </a:r>
            <a:r>
              <a:rPr lang="pt-BR" sz="1600" dirty="0" err="1">
                <a:latin typeface="Calibri"/>
                <a:ea typeface="Calibri"/>
                <a:cs typeface="Calibri"/>
                <a:sym typeface="Calibri"/>
              </a:rPr>
              <a:t>Triangle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Set)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 dirty="0"/>
              <a:t> (atualizar)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8/3/2021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B5889F63-C00C-EB6E-8C5C-B39FA83C666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Cartesianas 3D</a:t>
            </a: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563" y="712653"/>
            <a:ext cx="5840875" cy="4698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92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Modelando o Cubo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Suponha que: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Nosso cubo está centralizado na origem (0,0,0)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Tem dimensões 2 </a:t>
            </a:r>
            <a:r>
              <a:rPr lang="pt-BR" dirty="0" err="1"/>
              <a:t>x</a:t>
            </a:r>
            <a:r>
              <a:rPr lang="pt-BR" dirty="0"/>
              <a:t> 2 </a:t>
            </a:r>
            <a:r>
              <a:rPr lang="pt-BR" dirty="0" err="1"/>
              <a:t>x</a:t>
            </a:r>
            <a:r>
              <a:rPr lang="pt-BR" dirty="0"/>
              <a:t> 2 (a unidade não é relevante agora)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 dirty="0"/>
              <a:t>Câmera está posicionada no ponto: </a:t>
            </a:r>
            <a:r>
              <a:rPr lang="pt-BR" dirty="0" err="1"/>
              <a:t>c</a:t>
            </a:r>
            <a:r>
              <a:rPr lang="pt-BR" dirty="0"/>
              <a:t> = (2,3,5)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Quais são as coordenadas dos vértices do cubo?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A:(1,1,1) 	  E:(1,1,-1) </a:t>
            </a:r>
            <a:br>
              <a:rPr lang="pt-BR" dirty="0"/>
            </a:br>
            <a:r>
              <a:rPr lang="pt-BR" sz="1800" dirty="0"/>
              <a:t>	</a:t>
            </a:r>
            <a:r>
              <a:rPr lang="pt-BR" sz="1800" dirty="0" err="1"/>
              <a:t>B</a:t>
            </a:r>
            <a:r>
              <a:rPr lang="pt-BR" sz="1800" dirty="0"/>
              <a:t>:(-1,1,1) 	  </a:t>
            </a:r>
            <a:r>
              <a:rPr lang="pt-BR" sz="1800" dirty="0" err="1"/>
              <a:t>F</a:t>
            </a:r>
            <a:r>
              <a:rPr lang="pt-BR" sz="1800" dirty="0"/>
              <a:t>:(-1,1,-1) </a:t>
            </a:r>
            <a:br>
              <a:rPr lang="pt-BR" dirty="0"/>
            </a:br>
            <a:r>
              <a:rPr lang="pt-BR" sz="1800" dirty="0"/>
              <a:t>	C:(1,-1,1) 	  </a:t>
            </a:r>
            <a:r>
              <a:rPr lang="pt-BR" sz="1800" dirty="0" err="1"/>
              <a:t>G</a:t>
            </a:r>
            <a:r>
              <a:rPr lang="pt-BR" sz="1800" dirty="0"/>
              <a:t>:(1,-1,-1) </a:t>
            </a:r>
            <a:br>
              <a:rPr lang="pt-BR" dirty="0"/>
            </a:br>
            <a:r>
              <a:rPr lang="pt-BR" sz="1800" dirty="0"/>
              <a:t>	</a:t>
            </a:r>
            <a:r>
              <a:rPr lang="pt-BR" sz="1800" dirty="0" err="1"/>
              <a:t>D</a:t>
            </a:r>
            <a:r>
              <a:rPr lang="pt-BR" sz="1800" dirty="0"/>
              <a:t>: (-1,-1,1)  	  H: (-1,-1,-1)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Como são as bordas desse cubo?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AB, CD, EF, GH, AC, BD, EG, FH, AE, CG, BF, DH 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9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Desenhando o Cubo</a:t>
            </a:r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Temos uma descrição do Cubo:</a:t>
            </a: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De que forma desenhar esse cubo como uma imagem 2D: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Projetar os vértices 3D como pontos em um plano 2D.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Conectar os pontos 2D com linhas retas.</a:t>
            </a:r>
            <a:endParaRPr dirty="0"/>
          </a:p>
        </p:txBody>
      </p:sp>
      <p:sp>
        <p:nvSpPr>
          <p:cNvPr id="374" name="Google Shape;374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914400" y="1268493"/>
            <a:ext cx="4160520" cy="27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(VERTICES)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A:(1,1,1) 	E:(1,1,-1)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:(-1,1,1) 	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:(-1,1,-1)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C:(1,-1,1) 	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:(1,-1,-1)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(-1,-1,1)	H: (-1,-1,-1)</a:t>
            </a:r>
            <a:b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/>
          <p:nvPr/>
        </p:nvSpPr>
        <p:spPr>
          <a:xfrm>
            <a:off x="5500126" y="1268493"/>
            <a:ext cx="2893416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Bordas (EDGES)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AB, CD, EF, GH,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AC, BD, EG, FH,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AE, CG, BF, DH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67852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3535</Words>
  <Application>Microsoft Macintosh PowerPoint</Application>
  <PresentationFormat>On-screen Show (16:10)</PresentationFormat>
  <Paragraphs>512</Paragraphs>
  <Slides>66</Slides>
  <Notes>65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Menlo</vt:lpstr>
      <vt:lpstr>Verdana</vt:lpstr>
      <vt:lpstr>Personalizar design</vt:lpstr>
      <vt:lpstr>PowerPoint Presentation</vt:lpstr>
      <vt:lpstr>Kahoot</vt:lpstr>
      <vt:lpstr>Projeção Perspectiva</vt:lpstr>
      <vt:lpstr>Câmara Estenopeica</vt:lpstr>
      <vt:lpstr>Para quem não conhecem uma câmera pinhole</vt:lpstr>
      <vt:lpstr>Atividade: Modelar e Desenhar um Cubo</vt:lpstr>
      <vt:lpstr>Sistema de Coordenadas Cartesianas 3D</vt:lpstr>
      <vt:lpstr>Atividade: Modelando o Cubo</vt:lpstr>
      <vt:lpstr>Atividade: Desenhando o Cubo</vt:lpstr>
      <vt:lpstr>Projeção Perspectiva : Visão Lateral</vt:lpstr>
      <vt:lpstr>Projeção Perspectiva : Visão 3D</vt:lpstr>
      <vt:lpstr>ATIVIDADE 1: DESENHANDO UM CUBO</vt:lpstr>
      <vt:lpstr>Atividade: Resultado Esperado</vt:lpstr>
      <vt:lpstr>Avançando o Desenho do Cubo</vt:lpstr>
      <vt:lpstr>Próximas Aulas: Materiais</vt:lpstr>
      <vt:lpstr>Iluminação</vt:lpstr>
      <vt:lpstr>Próximas Aulas: Animações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Exemplo de TriangleSet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20</cp:revision>
  <dcterms:modified xsi:type="dcterms:W3CDTF">2024-08-21T23:26:29Z</dcterms:modified>
</cp:coreProperties>
</file>